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DevBio9e-Fig-02-27-0.jpg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DevBio9e-Fig-02-28-0.jpg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Reproduction and Chromosomal Inheritance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2 – Lecture 1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_07Figure.jpg                                                00059280G5_02                          C37B5585:"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15083" t="0"/>
          <a:stretch/>
        </p:blipFill>
        <p:spPr>
          <a:xfrm>
            <a:off x="4581208" y="0"/>
            <a:ext cx="7480300" cy="68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7946391" y="645795"/>
            <a:ext cx="1820863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Human karyotype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42889" y="1059498"/>
            <a:ext cx="3800791" cy="5361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karyotype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is a visual image of all chromosome homologues in a cell as viewed through a microscope.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have 23 pairs of chromosomes (46 total), half of which came from each parent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Chromosome pairs are given a number based on their size (biggest to smallest)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last chromosome pair are the sex chromosomes (X and Y)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We’ve said that double-stranded DNA is the genetic material of all living things on Earth….</a:t>
            </a:r>
            <a:endParaRPr b="1" sz="3959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568960" y="1998345"/>
            <a:ext cx="1078484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In single-celled organisms the transfer to the next generation occurs by either binary fission (prokaryotes) or mitosis (eukaryotes).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Mitosis is also how we transfer DNA when we replace cells in the body.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 goal of these mechanisms is to transfer exact DNA copies.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C00000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b="1" lang="en-US" sz="3200">
                <a:solidFill>
                  <a:srgbClr val="C00000"/>
                </a:solidFill>
              </a:rPr>
              <a:t>So where does sexual reproduction come into this?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b="1" lang="en-US" sz="3200">
                <a:solidFill>
                  <a:srgbClr val="C00000"/>
                </a:solidFill>
              </a:rPr>
              <a:t>Are the processes and goals the same?</a:t>
            </a:r>
            <a:endParaRPr b="1"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833120" y="1845311"/>
            <a:ext cx="10942320" cy="415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Sexual reproduction does not occur in prokaryotes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Bacterial conjugation, transformation and transduction, may have been precursors to sexual reproduction in early eukaryotes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purpose of sexual reproduction is to produce new genetic combinations in each new organism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creates great genetic diversity, which is very good for the population but can be rough on the individual!</a:t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86080" y="347347"/>
            <a:ext cx="11623040" cy="1105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Sexual reproduction is the most common life cycle in multi-cellular eukaryotes: animals, fungi and plants.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608258" y="600055"/>
            <a:ext cx="10881360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sexual reproduction, each parent makes a gamete (sperm or egg) with only one set of chromosomes (haploid cell) vs. a typical diploid cell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accomplished by a different kind of cell division, meiosis, which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occurs in the cells of the parents gonads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883" y="3163964"/>
            <a:ext cx="5690236" cy="2845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 flipH="1">
            <a:off x="7451835" y="3885150"/>
            <a:ext cx="44353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animals, the female gonad (ovary) and male gonad (testes) have stem cells capable of meiosis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18" y="393782"/>
            <a:ext cx="6143062" cy="242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6853018" y="393782"/>
            <a:ext cx="50748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plants, the female gonad is the ovary of the carpel, while the anthers are the male gonad. Many can self-fertilize.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4901" l="18913" r="17158" t="1812"/>
          <a:stretch/>
        </p:blipFill>
        <p:spPr>
          <a:xfrm>
            <a:off x="8341360" y="2820034"/>
            <a:ext cx="2936240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1615441" y="4196421"/>
            <a:ext cx="6380480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fungi and some protists, they live most of their lives in the haploid state.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 fully functional cells must then fuse into a diploid cell just long enough to undergo meiosis.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650241" y="594678"/>
            <a:ext cx="11257280" cy="5298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Fusion of two haploid gametes is called </a:t>
            </a: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fertilization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and produces a new organism with the full amount of genetic material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simplicity, one set of chromosomes is given the abbreviation “n”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Since diploid cells have two sets of chromosomes, they are abbreviated 2n, while haploid cells are abbreviated 1n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humans…</a:t>
            </a:r>
            <a:endParaRPr/>
          </a:p>
          <a:p>
            <a:pPr indent="-342900" lvl="0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Diploid cells have 46 chromosomes (23 pairs, or 2 sets)</a:t>
            </a:r>
            <a:endParaRPr/>
          </a:p>
          <a:p>
            <a:pPr indent="-342900" lvl="0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Haploid sperm and egg cells have 23 chromosomes</a:t>
            </a:r>
            <a:endParaRPr/>
          </a:p>
          <a:p>
            <a:pPr indent="-342900" lvl="0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are the only haploid cells in us!</a:t>
            </a:r>
            <a:endParaRPr i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126049" y="260351"/>
            <a:ext cx="3765231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meiosis?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381000" y="3319387"/>
            <a:ext cx="7020560" cy="3172853"/>
            <a:chOff x="2073275" y="2670176"/>
            <a:chExt cx="8043863" cy="3490912"/>
          </a:xfrm>
        </p:grpSpPr>
        <p:pic>
          <p:nvPicPr>
            <p:cNvPr descr="10_06Figure-U" id="210" name="Google Shape;210;p28"/>
            <p:cNvPicPr preferRelativeResize="0"/>
            <p:nvPr/>
          </p:nvPicPr>
          <p:blipFill rotWithShape="1">
            <a:blip r:embed="rId3">
              <a:alphaModFix/>
            </a:blip>
            <a:srcRect b="23084" l="3770" r="6125" t="51352"/>
            <a:stretch/>
          </p:blipFill>
          <p:spPr>
            <a:xfrm>
              <a:off x="2452689" y="3429000"/>
              <a:ext cx="7286625" cy="2732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2073275" y="2670176"/>
              <a:ext cx="2503488" cy="51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CC00"/>
                  </a:solidFill>
                  <a:latin typeface="Arial"/>
                  <a:ea typeface="Arial"/>
                  <a:cs typeface="Arial"/>
                  <a:sym typeface="Arial"/>
                </a:rPr>
                <a:t>Diploid (2n)</a:t>
              </a:r>
              <a:endParaRPr/>
            </a:p>
          </p:txBody>
        </p:sp>
        <p:sp>
          <p:nvSpPr>
            <p:cNvPr id="212" name="Google Shape;212;p28"/>
            <p:cNvSpPr txBox="1"/>
            <p:nvPr/>
          </p:nvSpPr>
          <p:spPr>
            <a:xfrm>
              <a:off x="7613650" y="2682876"/>
              <a:ext cx="2503488" cy="51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CC00"/>
                  </a:solidFill>
                  <a:latin typeface="Arial"/>
                  <a:ea typeface="Arial"/>
                  <a:cs typeface="Arial"/>
                  <a:sym typeface="Arial"/>
                </a:rPr>
                <a:t>Haploid (1n)</a:t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 rot="5400000">
              <a:off x="3133726" y="2519363"/>
              <a:ext cx="228600" cy="1590675"/>
            </a:xfrm>
            <a:prstGeom prst="leftBrace">
              <a:avLst>
                <a:gd fmla="val 57986" name="adj1"/>
                <a:gd fmla="val 50000" name="adj2"/>
              </a:avLst>
            </a:prstGeom>
            <a:noFill/>
            <a:ln cap="flat" cmpd="sng" w="508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7961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 txBox="1"/>
            <p:nvPr/>
          </p:nvSpPr>
          <p:spPr>
            <a:xfrm>
              <a:off x="2491512" y="3348165"/>
              <a:ext cx="1513026" cy="80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 rot="5400000">
              <a:off x="8753476" y="2519363"/>
              <a:ext cx="228600" cy="1590675"/>
            </a:xfrm>
            <a:prstGeom prst="leftBrace">
              <a:avLst>
                <a:gd fmla="val 57986" name="adj1"/>
                <a:gd fmla="val 50000" name="adj2"/>
              </a:avLst>
            </a:prstGeom>
            <a:noFill/>
            <a:ln cap="flat" cmpd="sng" w="508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2700000" dist="17961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 txBox="1"/>
            <p:nvPr/>
          </p:nvSpPr>
          <p:spPr>
            <a:xfrm>
              <a:off x="8111263" y="3348165"/>
              <a:ext cx="1513026" cy="80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8"/>
          <p:cNvSpPr txBox="1"/>
          <p:nvPr/>
        </p:nvSpPr>
        <p:spPr>
          <a:xfrm>
            <a:off x="802640" y="1239225"/>
            <a:ext cx="10493642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Specialized double cell division that produces 4 copies of every chromosome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Four daughter cells are produced, each with 1 copy of each chromosome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some animals ¾ of the chromosomes are discarded as polar bodies by the egg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7617" y="3124834"/>
            <a:ext cx="4129429" cy="309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934720" y="1992631"/>
            <a:ext cx="9814559" cy="212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Meiosis can create 4 haploid cells because there are two cell divisions after only a single DNA replication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/>
          <p:nvPr/>
        </p:nvSpPr>
        <p:spPr>
          <a:xfrm>
            <a:off x="680721" y="1246189"/>
            <a:ext cx="11196320" cy="45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critical advantage of sexual reproduction and meiosis is to “scramble” the DNA so that each daughter cell is genetically different.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diversity allows a population of organisms to be able to adapt to changes in their environment</a:t>
            </a:r>
            <a:endParaRPr/>
          </a:p>
          <a:p>
            <a:pPr indent="0" lvl="0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Makes sure that there are always some individuals that can handle whatever comes!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528320" y="208281"/>
            <a:ext cx="11409680" cy="1457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Independent Assortment of Chromosomes during Meiosis in Sexually Reproducing Organisms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792480" y="1961834"/>
            <a:ext cx="11003280" cy="4438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In the diploid cells undergoing meiosis, matching pairs of chromosomes </a:t>
            </a:r>
            <a:r>
              <a:rPr b="1" i="1" lang="en-US" sz="2400">
                <a:solidFill>
                  <a:srgbClr val="C00000"/>
                </a:solidFill>
              </a:rPr>
              <a:t>(homologues) </a:t>
            </a:r>
            <a:r>
              <a:rPr lang="en-US" sz="2400">
                <a:solidFill>
                  <a:srgbClr val="C00000"/>
                </a:solidFill>
              </a:rPr>
              <a:t>from mom and dad orient randomly at metaphase I of meiosis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In independent assortment, each pair of maternal and paternal chromosomes sorts into daughter cells independently of the other pairs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The number of combinations possible when chromosomes assort independently into gametes is 2</a:t>
            </a:r>
            <a:r>
              <a:rPr baseline="30000" i="1" lang="en-US" sz="2400">
                <a:solidFill>
                  <a:srgbClr val="C00000"/>
                </a:solidFill>
              </a:rPr>
              <a:t>n</a:t>
            </a:r>
            <a:r>
              <a:rPr lang="en-US" sz="2400">
                <a:solidFill>
                  <a:srgbClr val="C00000"/>
                </a:solidFill>
              </a:rPr>
              <a:t>, where </a:t>
            </a:r>
            <a:r>
              <a:rPr i="1" lang="en-US" sz="2400">
                <a:solidFill>
                  <a:srgbClr val="C00000"/>
                </a:solidFill>
              </a:rPr>
              <a:t>n</a:t>
            </a:r>
            <a:r>
              <a:rPr lang="en-US" sz="2400">
                <a:solidFill>
                  <a:srgbClr val="C00000"/>
                </a:solidFill>
              </a:rPr>
              <a:t> is the haploid number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For humans (</a:t>
            </a:r>
            <a:r>
              <a:rPr i="1" lang="en-US" sz="2400">
                <a:solidFill>
                  <a:srgbClr val="C00000"/>
                </a:solidFill>
              </a:rPr>
              <a:t>n</a:t>
            </a:r>
            <a:r>
              <a:rPr lang="en-US" sz="2400">
                <a:solidFill>
                  <a:srgbClr val="C00000"/>
                </a:solidFill>
              </a:rPr>
              <a:t> = 23), there are </a:t>
            </a:r>
            <a:r>
              <a:rPr b="1" i="1" lang="en-US" sz="2400">
                <a:solidFill>
                  <a:srgbClr val="C00000"/>
                </a:solidFill>
              </a:rPr>
              <a:t>more than 8 million (2</a:t>
            </a:r>
            <a:r>
              <a:rPr b="1" baseline="30000" i="1" lang="en-US" sz="2400">
                <a:solidFill>
                  <a:srgbClr val="C00000"/>
                </a:solidFill>
              </a:rPr>
              <a:t>23</a:t>
            </a:r>
            <a:r>
              <a:rPr b="1" i="1" lang="en-US" sz="2400">
                <a:solidFill>
                  <a:srgbClr val="C00000"/>
                </a:solidFill>
              </a:rPr>
              <a:t>) </a:t>
            </a:r>
            <a:r>
              <a:rPr lang="en-US" sz="2400">
                <a:solidFill>
                  <a:srgbClr val="C00000"/>
                </a:solidFill>
              </a:rPr>
              <a:t>possible combinations of chromosomes in every sperm and egg!</a:t>
            </a:r>
            <a:endParaRPr sz="24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 flipH="1">
            <a:off x="1315718" y="370841"/>
            <a:ext cx="97180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Reproduction and Chromosomal Inheritance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15717" y="1838960"/>
            <a:ext cx="9739589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is the genetic material for all life on Earth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study of DNA and inheritance is called genetics</a:t>
            </a:r>
            <a:endParaRPr/>
          </a:p>
          <a:p>
            <a:pPr indent="-254000" lvl="0" marL="457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DNA’s role and what exactly are we inheriting?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55600" y="482600"/>
            <a:ext cx="11663680" cy="1106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Random Fertilization in Sexually Reproducing Organisms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497840" y="1843088"/>
            <a:ext cx="11094720" cy="2048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Random fertilization adds to genetic variation because any sperm can fuse with any unfertilized egg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The fusion of two gametes (each with 8.4 million possible chromosome combinations) produces a zygote with any of </a:t>
            </a:r>
            <a:r>
              <a:rPr b="1" i="1" lang="en-US" sz="2400">
                <a:solidFill>
                  <a:srgbClr val="C00000"/>
                </a:solidFill>
              </a:rPr>
              <a:t>about 70 trillion diploid combinations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467360" y="76200"/>
            <a:ext cx="9722803" cy="98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Crossing Over makes it even more variable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741680" y="1363345"/>
            <a:ext cx="6593840" cy="474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Crossing over produces </a:t>
            </a:r>
            <a:r>
              <a:rPr b="1" lang="en-US" sz="2400">
                <a:solidFill>
                  <a:srgbClr val="C00000"/>
                </a:solidFill>
              </a:rPr>
              <a:t>recombinant chromosomes</a:t>
            </a:r>
            <a:r>
              <a:rPr lang="en-US" sz="2400">
                <a:solidFill>
                  <a:srgbClr val="C00000"/>
                </a:solidFill>
              </a:rPr>
              <a:t>, which combine genes inherited from each parent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Crossing over begins very early in prophase I of meiosis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In crossing over, homologous portions of mom and dad’s chromosomes trade places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"/>
              <a:buChar char="•"/>
            </a:pPr>
            <a:r>
              <a:rPr lang="en-US" sz="2400">
                <a:solidFill>
                  <a:srgbClr val="C00000"/>
                </a:solidFill>
              </a:rPr>
              <a:t>Crossing over contributes to genetic variation by combining DNA from two parents into a single chromosome</a:t>
            </a:r>
            <a:endParaRPr sz="2400">
              <a:solidFill>
                <a:srgbClr val="C00000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b="4205" l="21477" r="17505" t="0"/>
          <a:stretch/>
        </p:blipFill>
        <p:spPr>
          <a:xfrm>
            <a:off x="8453120" y="1229665"/>
            <a:ext cx="2326640" cy="4876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/>
          <p:nvPr/>
        </p:nvSpPr>
        <p:spPr>
          <a:xfrm>
            <a:off x="8217178" y="5992478"/>
            <a:ext cx="2798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recombinant chromosomes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10060396" y="1056640"/>
            <a:ext cx="14387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Mom’s in 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Dad’s in blue</a:t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_02Figureb-U.jpg" id="257" name="Google Shape;257;p34"/>
          <p:cNvPicPr preferRelativeResize="0"/>
          <p:nvPr/>
        </p:nvPicPr>
        <p:blipFill rotWithShape="1">
          <a:blip r:embed="rId3">
            <a:alphaModFix/>
          </a:blip>
          <a:srcRect b="24689" l="17078" r="0" t="33624"/>
          <a:stretch/>
        </p:blipFill>
        <p:spPr>
          <a:xfrm>
            <a:off x="2231074" y="1900535"/>
            <a:ext cx="7100887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1385889" y="336551"/>
            <a:ext cx="9048431" cy="1309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After crossing over occurs, there are no longer exclusively “mom” and “dad” chromosomes</a:t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1798321" y="4766229"/>
            <a:ext cx="9204959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Since the sister chromatids are no longer identical, independent assortment also occurs in metaphase II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potential combinations are literally endless… every time!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5"/>
          <p:cNvGrpSpPr/>
          <p:nvPr/>
        </p:nvGrpSpPr>
        <p:grpSpPr>
          <a:xfrm>
            <a:off x="7646604" y="1170405"/>
            <a:ext cx="4141963" cy="4921250"/>
            <a:chOff x="184538" y="1098551"/>
            <a:chExt cx="4141963" cy="4921250"/>
          </a:xfrm>
        </p:grpSpPr>
        <p:grpSp>
          <p:nvGrpSpPr>
            <p:cNvPr id="266" name="Google Shape;266;p35"/>
            <p:cNvGrpSpPr/>
            <p:nvPr/>
          </p:nvGrpSpPr>
          <p:grpSpPr>
            <a:xfrm>
              <a:off x="184538" y="1098551"/>
              <a:ext cx="4141963" cy="4921250"/>
              <a:chOff x="1905001" y="1600201"/>
              <a:chExt cx="4141963" cy="4921250"/>
            </a:xfrm>
          </p:grpSpPr>
          <p:grpSp>
            <p:nvGrpSpPr>
              <p:cNvPr id="267" name="Google Shape;267;p35"/>
              <p:cNvGrpSpPr/>
              <p:nvPr/>
            </p:nvGrpSpPr>
            <p:grpSpPr>
              <a:xfrm>
                <a:off x="1905001" y="1600201"/>
                <a:ext cx="4141963" cy="4921250"/>
                <a:chOff x="1905001" y="1600201"/>
                <a:chExt cx="4141963" cy="4921250"/>
              </a:xfrm>
            </p:grpSpPr>
            <p:pic>
              <p:nvPicPr>
                <p:cNvPr descr="bro25332_1401.jpg" id="268" name="Google Shape;268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895601" y="1863726"/>
                  <a:ext cx="2773363" cy="4657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" name="Google Shape;269;p35"/>
                <p:cNvSpPr/>
                <p:nvPr/>
              </p:nvSpPr>
              <p:spPr>
                <a:xfrm>
                  <a:off x="4452938" y="2590800"/>
                  <a:ext cx="159402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Transcription </a:t>
                  </a:r>
                  <a:endParaRPr b="1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35"/>
                <p:cNvSpPr/>
                <p:nvPr/>
              </p:nvSpPr>
              <p:spPr>
                <a:xfrm>
                  <a:off x="4452938" y="4233862"/>
                  <a:ext cx="131999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Translation</a:t>
                  </a:r>
                  <a:endParaRPr/>
                </a:p>
              </p:txBody>
            </p:sp>
            <p:sp>
              <p:nvSpPr>
                <p:cNvPr id="271" name="Google Shape;271;p35"/>
                <p:cNvSpPr txBox="1"/>
                <p:nvPr/>
              </p:nvSpPr>
              <p:spPr>
                <a:xfrm>
                  <a:off x="1981200" y="1600201"/>
                  <a:ext cx="1828896" cy="984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DNA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(nucleic acid)</a:t>
                  </a:r>
                  <a:endParaRPr/>
                </a:p>
              </p:txBody>
            </p:sp>
            <p:sp>
              <p:nvSpPr>
                <p:cNvPr id="272" name="Google Shape;272;p35"/>
                <p:cNvSpPr txBox="1"/>
                <p:nvPr/>
              </p:nvSpPr>
              <p:spPr>
                <a:xfrm>
                  <a:off x="2004568" y="3156348"/>
                  <a:ext cx="1828896" cy="984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RNA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(nucleic acid)</a:t>
                  </a:r>
                  <a:endParaRPr/>
                </a:p>
              </p:txBody>
            </p:sp>
            <p:sp>
              <p:nvSpPr>
                <p:cNvPr id="273" name="Google Shape;273;p35"/>
                <p:cNvSpPr txBox="1"/>
                <p:nvPr/>
              </p:nvSpPr>
              <p:spPr>
                <a:xfrm>
                  <a:off x="1905001" y="4953001"/>
                  <a:ext cx="1859103" cy="984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Proteins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(amino acids)</a:t>
                  </a:r>
                  <a:endParaRPr/>
                </a:p>
              </p:txBody>
            </p:sp>
          </p:grpSp>
          <p:sp>
            <p:nvSpPr>
              <p:cNvPr id="274" name="Google Shape;274;p35"/>
              <p:cNvSpPr/>
              <p:nvPr/>
            </p:nvSpPr>
            <p:spPr>
              <a:xfrm>
                <a:off x="3989388" y="1895475"/>
                <a:ext cx="469016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5"/>
            <p:cNvGrpSpPr/>
            <p:nvPr/>
          </p:nvGrpSpPr>
          <p:grpSpPr>
            <a:xfrm>
              <a:off x="2377090" y="1731724"/>
              <a:ext cx="152400" cy="1308100"/>
              <a:chOff x="2262188" y="2160588"/>
              <a:chExt cx="152400" cy="1308100"/>
            </a:xfrm>
          </p:grpSpPr>
          <p:cxnSp>
            <p:nvCxnSpPr>
              <p:cNvPr id="276" name="Google Shape;276;p35"/>
              <p:cNvCxnSpPr/>
              <p:nvPr/>
            </p:nvCxnSpPr>
            <p:spPr>
              <a:xfrm>
                <a:off x="2338388" y="2160588"/>
                <a:ext cx="1587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7" name="Google Shape;277;p35"/>
              <p:cNvSpPr/>
              <p:nvPr/>
            </p:nvSpPr>
            <p:spPr>
              <a:xfrm>
                <a:off x="2262188" y="3208338"/>
                <a:ext cx="152400" cy="260350"/>
              </a:xfrm>
              <a:custGeom>
                <a:rect b="b" l="l" r="r" t="t"/>
                <a:pathLst>
                  <a:path extrusionOk="0" h="164" w="96">
                    <a:moveTo>
                      <a:pt x="96" y="0"/>
                    </a:moveTo>
                    <a:lnTo>
                      <a:pt x="48" y="20"/>
                    </a:lnTo>
                    <a:lnTo>
                      <a:pt x="0" y="0"/>
                    </a:lnTo>
                    <a:lnTo>
                      <a:pt x="48" y="16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35"/>
            <p:cNvGrpSpPr/>
            <p:nvPr/>
          </p:nvGrpSpPr>
          <p:grpSpPr>
            <a:xfrm>
              <a:off x="2381163" y="3319419"/>
              <a:ext cx="152400" cy="1308100"/>
              <a:chOff x="2262188" y="3719513"/>
              <a:chExt cx="152400" cy="1308100"/>
            </a:xfrm>
          </p:grpSpPr>
          <p:cxnSp>
            <p:nvCxnSpPr>
              <p:cNvPr id="279" name="Google Shape;279;p35"/>
              <p:cNvCxnSpPr/>
              <p:nvPr/>
            </p:nvCxnSpPr>
            <p:spPr>
              <a:xfrm>
                <a:off x="2338388" y="3719513"/>
                <a:ext cx="1587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0" name="Google Shape;280;p35"/>
              <p:cNvSpPr/>
              <p:nvPr/>
            </p:nvSpPr>
            <p:spPr>
              <a:xfrm>
                <a:off x="2262188" y="4767263"/>
                <a:ext cx="152400" cy="260350"/>
              </a:xfrm>
              <a:custGeom>
                <a:rect b="b" l="l" r="r" t="t"/>
                <a:pathLst>
                  <a:path extrusionOk="0" h="164" w="96">
                    <a:moveTo>
                      <a:pt x="96" y="0"/>
                    </a:moveTo>
                    <a:lnTo>
                      <a:pt x="48" y="20"/>
                    </a:lnTo>
                    <a:lnTo>
                      <a:pt x="0" y="0"/>
                    </a:lnTo>
                    <a:lnTo>
                      <a:pt x="48" y="16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382000" y="62039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9898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‹#›</a:t>
            </a:fld>
            <a:endParaRPr>
              <a:solidFill>
                <a:srgbClr val="898989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132080" y="1443718"/>
            <a:ext cx="7301164" cy="4647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encodes the instructions for the activities of all living things 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serves as a template to make new RNA molecules in the nucleus, mitochondrion and chloroplast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RNA leaves the organelles and carries the instructions received from the DNA into the cytosol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RNA serves as the template to make new protein molecules on cytosolic ribosomes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RNA has a much more extensive role in Translation!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243465" y="274544"/>
            <a:ext cx="55721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Flow of Genetic Information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0" y="162560"/>
            <a:ext cx="89916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is the Keeper of Genetic Information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873" y="2346961"/>
            <a:ext cx="8436396" cy="375507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2865120" y="1500843"/>
            <a:ext cx="8783320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information – contained in the order of the bases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One molecule of DNA contains multiple genes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segments of DNA with genetic information to make a functional product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Expression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building the gene product through transcription, translation and post-translational processing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233680" y="227388"/>
            <a:ext cx="1175512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Transcription –  an enzyme-facilitated process that builds an RNA molecule using a DNA molecule as a sequence template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1237298" y="1775847"/>
            <a:ext cx="641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550170" y="2467907"/>
            <a:ext cx="6348470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and RNA are two types of nucleic acid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Transcription is writing in the same “language”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RNA Polymerase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does it all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Unwinds and rewinds DNA double strand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Identifies the matching RNA nucleotide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Makes the dehydration covalent bond</a:t>
            </a:r>
            <a:endParaRPr b="0" i="0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784" y="1877906"/>
            <a:ext cx="5005016" cy="153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7560" y="3716226"/>
            <a:ext cx="4417391" cy="261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4_04Figure-U" id="307" name="Google Shape;307;p38"/>
          <p:cNvPicPr preferRelativeResize="0"/>
          <p:nvPr/>
        </p:nvPicPr>
        <p:blipFill rotWithShape="1">
          <a:blip r:embed="rId3">
            <a:alphaModFix/>
          </a:blip>
          <a:srcRect b="8333" l="0" r="27164" t="75000"/>
          <a:stretch/>
        </p:blipFill>
        <p:spPr>
          <a:xfrm>
            <a:off x="1524001" y="3733801"/>
            <a:ext cx="9091705" cy="17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889000" y="1420366"/>
            <a:ext cx="10957560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DNA sequence contains code that tells RNA-polymerase that it has reached the end of the gene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RNA breaks free and RNA polymerase falls off of the DNA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39725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35B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599441" y="319684"/>
            <a:ext cx="54965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End of Transcription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9221788" y="5108576"/>
            <a:ext cx="531813" cy="530225"/>
          </a:xfrm>
          <a:prstGeom prst="ellipse">
            <a:avLst/>
          </a:prstGeom>
          <a:gradFill>
            <a:gsLst>
              <a:gs pos="0">
                <a:srgbClr val="5B9BD5">
                  <a:alpha val="9803"/>
                </a:srgbClr>
              </a:gs>
              <a:gs pos="100000">
                <a:srgbClr val="406D9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8166100" y="5576888"/>
            <a:ext cx="25019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RNA-polymerase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falls off the DNA</a:t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5410200" y="5181601"/>
            <a:ext cx="1290638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</a:t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 rot="5400000">
            <a:off x="9221788" y="4572000"/>
            <a:ext cx="531813" cy="381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3048000" y="4923909"/>
            <a:ext cx="359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5’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8534400" y="4724400"/>
            <a:ext cx="361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3’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9753600" y="6324601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346960" y="1163983"/>
            <a:ext cx="7848600" cy="5386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365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three main types of RNA molecules, each with different functions in the process of translation</a:t>
            </a:r>
            <a:endParaRPr/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3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365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many other types of active RNA molecules and we will cover them when they come up this semester!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935258" y="108600"/>
            <a:ext cx="104022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365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kinds of RNA do we make during Transcription?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48144" l="0" r="0" t="11812"/>
          <a:stretch/>
        </p:blipFill>
        <p:spPr>
          <a:xfrm>
            <a:off x="1754862" y="2024509"/>
            <a:ext cx="8763000" cy="177555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8125182" y="3960952"/>
            <a:ext cx="2555240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714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Ribosomal RNA (rRNA)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14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builds the ribosomal machines that form amino acid bonds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2058184" y="3971836"/>
            <a:ext cx="2554456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Messenger RNA (mRNA)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carries the sequence code to make a protein</a:t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4993640" y="3971836"/>
            <a:ext cx="2555240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714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Transfer RNA (tRNA) </a:t>
            </a:r>
            <a:endParaRPr/>
          </a:p>
          <a:p>
            <a:pPr indent="0" lvl="0" marL="714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Works to match mRNA sequence to amino acids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599440" y="1219201"/>
            <a:ext cx="11358880" cy="3647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365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Translation builds proteins using mRNA molecules as a template </a:t>
            </a:r>
            <a:endParaRPr/>
          </a:p>
          <a:p>
            <a:pPr indent="-336550" lvl="1" marL="793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“one language to another”</a:t>
            </a:r>
            <a:endParaRPr/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365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must be communications between two types of macromolecules:</a:t>
            </a:r>
            <a:endParaRPr/>
          </a:p>
          <a:p>
            <a:pPr indent="-336550" lvl="1" marL="793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RNA – sequence made of 4 types of ribonucleotides</a:t>
            </a:r>
            <a:endParaRPr b="0" i="0" sz="2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793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Proteins – sequence made of 20 types of amino acids</a:t>
            </a:r>
            <a:endParaRPr b="0" i="0" sz="2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1828800" y="268070"/>
            <a:ext cx="8610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Translation: Making Proteins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_05Figure-L" id="338" name="Google Shape;338;p41"/>
          <p:cNvPicPr preferRelativeResize="0"/>
          <p:nvPr/>
        </p:nvPicPr>
        <p:blipFill rotWithShape="1">
          <a:blip r:embed="rId3">
            <a:alphaModFix/>
          </a:blip>
          <a:srcRect b="9933" l="3188" r="17053" t="14122"/>
          <a:stretch/>
        </p:blipFill>
        <p:spPr>
          <a:xfrm>
            <a:off x="5640195" y="3550555"/>
            <a:ext cx="4460651" cy="272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802640" y="221809"/>
            <a:ext cx="6441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Reading the Genetic Code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 rot="-5400000">
            <a:off x="9627109" y="4164950"/>
            <a:ext cx="12860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Transcription</a:t>
            </a:r>
            <a:endParaRPr/>
          </a:p>
        </p:txBody>
      </p:sp>
      <p:sp>
        <p:nvSpPr>
          <p:cNvPr id="341" name="Google Shape;341;p41"/>
          <p:cNvSpPr txBox="1"/>
          <p:nvPr/>
        </p:nvSpPr>
        <p:spPr>
          <a:xfrm rot="-5400000">
            <a:off x="9711016" y="5367615"/>
            <a:ext cx="11182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Translation</a:t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919132" y="1284393"/>
            <a:ext cx="10399107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Codon – set of 3 RNA nucleotides that code for one amino acid</a:t>
            </a:r>
            <a:endParaRPr/>
          </a:p>
          <a:p>
            <a:pPr indent="-339725" lvl="1" marL="79692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codon is like the “words” of the english language</a:t>
            </a:r>
            <a:endParaRPr/>
          </a:p>
          <a:p>
            <a:pPr indent="-339725" lvl="1" marL="79692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there are 4 different RNA nucleotides (</a:t>
            </a: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AUCG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and you can only arrange 3 at the time, then you have 4</a:t>
            </a:r>
            <a:r>
              <a:rPr b="0" baseline="3000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possible combinations = 64 available codons</a:t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1752600" y="4267201"/>
            <a:ext cx="4038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Each of the 64 different codons “code” for one specific amino acid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20689" y="671831"/>
            <a:ext cx="8123871" cy="2894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cells contain instructions within them about how carry out all the necessary functions for life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instructions are contained in the order of the nucleotides (sequence) of DNA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3499169" y="4194124"/>
            <a:ext cx="6203631" cy="21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Remember: </a:t>
            </a:r>
            <a:endParaRPr/>
          </a:p>
          <a:p>
            <a:pPr indent="-342900" lvl="0" marL="8001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is made up of 2 intertwined strands, each composed of millions of nucleotides linked together by covalent bonds</a:t>
            </a:r>
            <a:endParaRPr/>
          </a:p>
          <a:p>
            <a:pPr indent="-342900" lvl="0" marL="8001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two strands are linked by hydrogen bonds between nucleotide bases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9943" y="1665020"/>
            <a:ext cx="2048434" cy="470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_01EssayBox01-L" id="348" name="Google Shape;348;p42"/>
          <p:cNvPicPr preferRelativeResize="0"/>
          <p:nvPr/>
        </p:nvPicPr>
        <p:blipFill rotWithShape="1">
          <a:blip r:embed="rId3">
            <a:alphaModFix/>
          </a:blip>
          <a:srcRect b="6093" l="0" r="0" t="0"/>
          <a:stretch/>
        </p:blipFill>
        <p:spPr>
          <a:xfrm>
            <a:off x="535492" y="1413028"/>
            <a:ext cx="8154987" cy="46370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233680" y="343367"/>
            <a:ext cx="56083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Reading the Genetic Code</a:t>
            </a:r>
            <a:endParaRPr/>
          </a:p>
        </p:txBody>
      </p:sp>
      <p:sp>
        <p:nvSpPr>
          <p:cNvPr id="351" name="Google Shape;351;p42"/>
          <p:cNvSpPr txBox="1"/>
          <p:nvPr/>
        </p:nvSpPr>
        <p:spPr>
          <a:xfrm>
            <a:off x="8946231" y="1596576"/>
            <a:ext cx="288508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Code works for every cell, from eukaryotes to prokaryotes.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Very strong evidence for evolution from a common ancestor.</a:t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/>
          <p:nvPr/>
        </p:nvSpPr>
        <p:spPr>
          <a:xfrm>
            <a:off x="660400" y="1147443"/>
            <a:ext cx="112471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5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Ribosomal RNA (rRNA) – enzymatically makes peptide bonds between a.a.</a:t>
            </a:r>
            <a:endParaRPr/>
          </a:p>
          <a:p>
            <a:pPr indent="-514350" lvl="5" marL="51435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Messenger RNA (mRNA) – transcribed from DNA, sent out through pores</a:t>
            </a:r>
            <a:endParaRPr/>
          </a:p>
          <a:p>
            <a:pPr indent="-514350" lvl="5" marL="51435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b="0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Transfer RNA (tRNA) – read mRNA and link appropriate amino acids to codons</a:t>
            </a:r>
            <a:endParaRPr b="0" i="0" sz="2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335280" y="213360"/>
            <a:ext cx="66302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Role of RNA in Translation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3296824"/>
            <a:ext cx="4450080" cy="317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595" y="3287560"/>
            <a:ext cx="2909963" cy="346671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3692040" y="3210560"/>
            <a:ext cx="245475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Ribosomes are combination of rRNA and protein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0" y="5923280"/>
            <a:ext cx="2489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Recognize the lead end of mRNA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9232235" y="3245624"/>
            <a:ext cx="2477044" cy="290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tRNA binds to the a.a. that matches its codon. 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ribosome grabs the next tRNA in line and joins the a.a.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_06Figure-U" id="367" name="Google Shape;3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845" y="850834"/>
            <a:ext cx="8548687" cy="599281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/>
          <p:nvPr/>
        </p:nvSpPr>
        <p:spPr>
          <a:xfrm>
            <a:off x="4205288" y="1482725"/>
            <a:ext cx="2529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 tRNA and amino acids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float freely in cytoplasm.</a:t>
            </a: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7059613" y="3311525"/>
            <a:ext cx="29073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 tRNA binds to the amino acid that matches its codon and transfers it to the ribosome.</a:t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5743575" y="4922838"/>
            <a:ext cx="240001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 tRNA links to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appropriate mRNA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codon at the ribosome.</a:t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1765301" y="3810000"/>
            <a:ext cx="16509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 A polypeptide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chain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produced.</a:t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2162175" y="5686426"/>
            <a:ext cx="7344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mRNA</a:t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568700" y="6446838"/>
            <a:ext cx="984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ribosome</a:t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 rot="-2323310">
            <a:off x="7953376" y="969963"/>
            <a:ext cx="5000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</a:t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 rot="-697689">
            <a:off x="6296025" y="2051050"/>
            <a:ext cx="4905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</a:t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 rot="1462200">
            <a:off x="6410326" y="2836863"/>
            <a:ext cx="441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</a:t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 rot="2331945">
            <a:off x="9877426" y="2084388"/>
            <a:ext cx="441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</a:t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 rot="2049493">
            <a:off x="2290764" y="3136900"/>
            <a:ext cx="441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leu</a:t>
            </a:r>
            <a:endParaRPr/>
          </a:p>
        </p:txBody>
      </p:sp>
      <p:sp>
        <p:nvSpPr>
          <p:cNvPr id="379" name="Google Shape;379;p44"/>
          <p:cNvSpPr/>
          <p:nvPr/>
        </p:nvSpPr>
        <p:spPr>
          <a:xfrm rot="1776690">
            <a:off x="2709863" y="3375025"/>
            <a:ext cx="450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glu</a:t>
            </a:r>
            <a:endParaRPr/>
          </a:p>
        </p:txBody>
      </p:sp>
      <p:sp>
        <p:nvSpPr>
          <p:cNvPr id="380" name="Google Shape;380;p44"/>
          <p:cNvSpPr/>
          <p:nvPr/>
        </p:nvSpPr>
        <p:spPr>
          <a:xfrm rot="999569">
            <a:off x="3176589" y="3584575"/>
            <a:ext cx="4206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</a:t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 rot="722913">
            <a:off x="3633789" y="3736975"/>
            <a:ext cx="441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gly</a:t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 rot="41729">
            <a:off x="4114801" y="3784600"/>
            <a:ext cx="5000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phe</a:t>
            </a:r>
            <a:endParaRPr/>
          </a:p>
        </p:txBody>
      </p:sp>
      <p:sp>
        <p:nvSpPr>
          <p:cNvPr id="383" name="Google Shape;383;p44"/>
          <p:cNvSpPr txBox="1"/>
          <p:nvPr/>
        </p:nvSpPr>
        <p:spPr>
          <a:xfrm>
            <a:off x="1820863" y="476250"/>
            <a:ext cx="8847137" cy="590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382000" y="632460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42991" y="176970"/>
            <a:ext cx="109501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tRNA’s bring a.a. to the ribosomes, which “read” mRNA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/>
        </p:nvSpPr>
        <p:spPr>
          <a:xfrm>
            <a:off x="182880" y="90864"/>
            <a:ext cx="6248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Expression in Cells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5"/>
          <p:cNvSpPr txBox="1"/>
          <p:nvPr>
            <p:ph idx="12" type="sldNum"/>
          </p:nvPr>
        </p:nvSpPr>
        <p:spPr>
          <a:xfrm>
            <a:off x="9829800" y="6356351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934720" y="1524000"/>
            <a:ext cx="1040384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Total number of genes:</a:t>
            </a:r>
            <a:endParaRPr/>
          </a:p>
          <a:p>
            <a:pPr indent="-339725" lvl="1" marL="7969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E. coli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(bacteria; prokaryotic cell) – 4,377 genes</a:t>
            </a:r>
            <a:endParaRPr/>
          </a:p>
          <a:p>
            <a:pPr indent="-339725" lvl="1" marL="7969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(eukaryotic cells) – 20,500 genes</a:t>
            </a:r>
            <a:endParaRPr/>
          </a:p>
          <a:p>
            <a:pPr indent="-339725" lvl="1" marL="7969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Rice (eukaryotic cells) – 28,256</a:t>
            </a:r>
            <a:endParaRPr/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 you think ALL these genes are expressed ALL the time?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would happen if they were ON all the time?</a:t>
            </a:r>
            <a:endParaRPr/>
          </a:p>
          <a:p>
            <a:pPr indent="-339725" lvl="0" marL="339725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366522" y="198120"/>
            <a:ext cx="67868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of Gene Expression</a:t>
            </a: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1117600" y="4257041"/>
            <a:ext cx="10556240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Adult humans have &gt;200 cell types with very different functions 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have ~20,000 genes and each cell expresses only ~5,000 at any one time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genes are common to all of our cells, while others are unique to just one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in each gene tells which cells to express it and when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gure_14_12" id="399" name="Google Shape;399;p46"/>
          <p:cNvPicPr preferRelativeResize="0"/>
          <p:nvPr/>
        </p:nvPicPr>
        <p:blipFill rotWithShape="1">
          <a:blip r:embed="rId3">
            <a:alphaModFix/>
          </a:blip>
          <a:srcRect b="63918" l="25720" r="3195" t="8135"/>
          <a:stretch/>
        </p:blipFill>
        <p:spPr>
          <a:xfrm>
            <a:off x="2987040" y="1210806"/>
            <a:ext cx="5537200" cy="25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9367520" y="1750527"/>
            <a:ext cx="2082621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Hemoglobin</a:t>
            </a:r>
            <a:endParaRPr/>
          </a:p>
          <a:p>
            <a:pPr indent="-231775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Crystallin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Insulin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idx="4294967295" type="title"/>
          </p:nvPr>
        </p:nvSpPr>
        <p:spPr>
          <a:xfrm>
            <a:off x="1971041" y="101600"/>
            <a:ext cx="88932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information in DNA is very complex and allows us to form protein families from a single gene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Bio9e-Fig-02-27-0" id="406" name="Google Shape;406;p47"/>
          <p:cNvPicPr preferRelativeResize="0"/>
          <p:nvPr/>
        </p:nvPicPr>
        <p:blipFill rotWithShape="1">
          <a:blip r:embed="rId3">
            <a:alphaModFix/>
          </a:blip>
          <a:srcRect b="7262" l="0" r="0" t="3552"/>
          <a:stretch/>
        </p:blipFill>
        <p:spPr>
          <a:xfrm>
            <a:off x="2864827" y="1350818"/>
            <a:ext cx="6511925" cy="498763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/>
          <p:nvPr/>
        </p:nvSpPr>
        <p:spPr>
          <a:xfrm>
            <a:off x="7188268" y="6224908"/>
            <a:ext cx="43769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rat α-tropomyosin protein family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idx="4294967295" type="title"/>
          </p:nvPr>
        </p:nvSpPr>
        <p:spPr>
          <a:xfrm>
            <a:off x="1330960" y="133133"/>
            <a:ext cx="9773920" cy="1295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Dscam</a:t>
            </a: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gene of </a:t>
            </a:r>
            <a:r>
              <a:rPr b="1"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Drosophila</a:t>
            </a: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is the current champion. It can produce 38,016 potential different proteins.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Bio9e-Fig-02-28-0" id="413" name="Google Shape;413;p48"/>
          <p:cNvPicPr preferRelativeResize="0"/>
          <p:nvPr/>
        </p:nvPicPr>
        <p:blipFill rotWithShape="1">
          <a:blip r:embed="rId3">
            <a:alphaModFix/>
          </a:blip>
          <a:srcRect b="24171" l="0" r="0" t="18144"/>
          <a:stretch/>
        </p:blipFill>
        <p:spPr>
          <a:xfrm>
            <a:off x="1669524" y="1763341"/>
            <a:ext cx="6711950" cy="3325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1205328" y="5807364"/>
            <a:ext cx="10384635" cy="516614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75" spcFirstLastPara="1" rIns="84875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proteome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in  most eukaryotes dwarfs the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in complexity!</a:t>
            </a: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8681544" y="2953711"/>
            <a:ext cx="31846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More than 30,000 of the variants have been observed from the embryo to the adult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6"/>
          <p:cNvGrpSpPr/>
          <p:nvPr/>
        </p:nvGrpSpPr>
        <p:grpSpPr>
          <a:xfrm>
            <a:off x="2133600" y="2519680"/>
            <a:ext cx="7194234" cy="3829052"/>
            <a:chOff x="4493819" y="2369642"/>
            <a:chExt cx="7556895" cy="4253410"/>
          </a:xfrm>
        </p:grpSpPr>
        <p:pic>
          <p:nvPicPr>
            <p:cNvPr descr="09_06Figurea-U" id="108" name="Google Shape;108;p16"/>
            <p:cNvPicPr preferRelativeResize="0"/>
            <p:nvPr/>
          </p:nvPicPr>
          <p:blipFill rotWithShape="1">
            <a:blip r:embed="rId3">
              <a:alphaModFix/>
            </a:blip>
            <a:srcRect b="11150" l="1006" r="1843" t="15865"/>
            <a:stretch/>
          </p:blipFill>
          <p:spPr>
            <a:xfrm>
              <a:off x="4687889" y="3533777"/>
              <a:ext cx="7362825" cy="308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4493819" y="2369642"/>
              <a:ext cx="11382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DNA</a:t>
              </a:r>
              <a:endParaRPr b="1" baseline="-25000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Google Shape;110;p16"/>
            <p:cNvCxnSpPr/>
            <p:nvPr/>
          </p:nvCxnSpPr>
          <p:spPr>
            <a:xfrm>
              <a:off x="4818380" y="2880045"/>
              <a:ext cx="0" cy="911225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1" name="Google Shape;111;p16"/>
            <p:cNvSpPr txBox="1"/>
            <p:nvPr/>
          </p:nvSpPr>
          <p:spPr>
            <a:xfrm>
              <a:off x="6256024" y="2369642"/>
              <a:ext cx="16700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histone</a:t>
              </a:r>
              <a:endParaRPr b="1" baseline="-25000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" name="Google Shape;112;p16"/>
            <p:cNvCxnSpPr/>
            <p:nvPr/>
          </p:nvCxnSpPr>
          <p:spPr>
            <a:xfrm>
              <a:off x="6779419" y="2792096"/>
              <a:ext cx="987425" cy="1214437"/>
            </a:xfrm>
            <a:prstGeom prst="straightConnector1">
              <a:avLst/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" name="Google Shape;113;p16"/>
            <p:cNvSpPr txBox="1"/>
            <p:nvPr/>
          </p:nvSpPr>
          <p:spPr>
            <a:xfrm>
              <a:off x="8092520" y="2369643"/>
              <a:ext cx="20796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chromosome</a:t>
              </a:r>
              <a:endParaRPr b="1" baseline="-25000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" name="Google Shape;114;p16"/>
            <p:cNvCxnSpPr/>
            <p:nvPr/>
          </p:nvCxnSpPr>
          <p:spPr>
            <a:xfrm>
              <a:off x="9082563" y="2804638"/>
              <a:ext cx="1290637" cy="1062037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5" name="Google Shape;115;p16"/>
          <p:cNvSpPr/>
          <p:nvPr/>
        </p:nvSpPr>
        <p:spPr>
          <a:xfrm>
            <a:off x="254000" y="224556"/>
            <a:ext cx="1179671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single piece, or molecule, of DNA is called a chromosome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Our chromosomes are 50% DNA and 50% specialized proteins called histones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wraps itself around histones in order to become very coiled and dense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7487477" y="6087122"/>
            <a:ext cx="45632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Prokaryotes have no histones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925904" y="1597769"/>
            <a:ext cx="7286625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eukaryotic cells (protists, plants, fungi, animals) chromosomes are in multiple segments within the nucleus</a:t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8529399" y="1548290"/>
            <a:ext cx="3294380" cy="1567129"/>
            <a:chOff x="8369300" y="832615"/>
            <a:chExt cx="3294380" cy="1567129"/>
          </a:xfrm>
        </p:grpSpPr>
        <p:grpSp>
          <p:nvGrpSpPr>
            <p:cNvPr id="123" name="Google Shape;123;p17"/>
            <p:cNvGrpSpPr/>
            <p:nvPr/>
          </p:nvGrpSpPr>
          <p:grpSpPr>
            <a:xfrm>
              <a:off x="8369300" y="832615"/>
              <a:ext cx="3294380" cy="1567129"/>
              <a:chOff x="8369300" y="832615"/>
              <a:chExt cx="3294380" cy="1567129"/>
            </a:xfrm>
          </p:grpSpPr>
          <p:grpSp>
            <p:nvGrpSpPr>
              <p:cNvPr id="124" name="Google Shape;124;p17"/>
              <p:cNvGrpSpPr/>
              <p:nvPr/>
            </p:nvGrpSpPr>
            <p:grpSpPr>
              <a:xfrm>
                <a:off x="8369300" y="832615"/>
                <a:ext cx="3294380" cy="1567129"/>
                <a:chOff x="2832100" y="2552670"/>
                <a:chExt cx="2960688" cy="995422"/>
              </a:xfrm>
            </p:grpSpPr>
            <p:sp>
              <p:nvSpPr>
                <p:cNvPr id="125" name="Google Shape;125;p17"/>
                <p:cNvSpPr/>
                <p:nvPr/>
              </p:nvSpPr>
              <p:spPr>
                <a:xfrm>
                  <a:off x="2832100" y="2552670"/>
                  <a:ext cx="2960688" cy="995422"/>
                </a:xfrm>
                <a:prstGeom prst="ellipse">
                  <a:avLst/>
                </a:prstGeom>
                <a:gradFill>
                  <a:gsLst>
                    <a:gs pos="0">
                      <a:srgbClr val="765E47"/>
                    </a:gs>
                    <a:gs pos="100000">
                      <a:srgbClr val="FFCC99"/>
                    </a:gs>
                  </a:gsLst>
                  <a:lin ang="18900000" scaled="0"/>
                </a:gradFill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7"/>
                <p:cNvSpPr/>
                <p:nvPr/>
              </p:nvSpPr>
              <p:spPr>
                <a:xfrm>
                  <a:off x="3136900" y="2552670"/>
                  <a:ext cx="2655888" cy="995422"/>
                </a:xfrm>
                <a:prstGeom prst="ellipse">
                  <a:avLst/>
                </a:prstGeom>
                <a:gradFill>
                  <a:gsLst>
                    <a:gs pos="0">
                      <a:srgbClr val="7196BC"/>
                    </a:gs>
                    <a:gs pos="100000">
                      <a:srgbClr val="99CCFF"/>
                    </a:gs>
                  </a:gsLst>
                  <a:lin ang="0" scaled="0"/>
                </a:gradFill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17"/>
              <p:cNvGrpSpPr/>
              <p:nvPr/>
            </p:nvGrpSpPr>
            <p:grpSpPr>
              <a:xfrm>
                <a:off x="9351041" y="1100058"/>
                <a:ext cx="1670050" cy="1032242"/>
                <a:chOff x="9351041" y="1055321"/>
                <a:chExt cx="1670050" cy="1032242"/>
              </a:xfrm>
            </p:grpSpPr>
            <p:sp>
              <p:nvSpPr>
                <p:cNvPr id="128" name="Google Shape;128;p17"/>
                <p:cNvSpPr/>
                <p:nvPr/>
              </p:nvSpPr>
              <p:spPr>
                <a:xfrm>
                  <a:off x="9351041" y="1092141"/>
                  <a:ext cx="1670050" cy="995422"/>
                </a:xfrm>
                <a:prstGeom prst="ellipse">
                  <a:avLst/>
                </a:prstGeom>
                <a:gradFill>
                  <a:gsLst>
                    <a:gs pos="0">
                      <a:srgbClr val="586365"/>
                    </a:gs>
                    <a:gs pos="100000">
                      <a:srgbClr val="BED7DA"/>
                    </a:gs>
                  </a:gsLst>
                  <a:lin ang="18900000" scaled="0"/>
                </a:gradFill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9" name="Google Shape;129;p17"/>
                <p:cNvGrpSpPr/>
                <p:nvPr/>
              </p:nvGrpSpPr>
              <p:grpSpPr>
                <a:xfrm>
                  <a:off x="9427241" y="1055321"/>
                  <a:ext cx="1593850" cy="995422"/>
                  <a:chOff x="3819525" y="2097852"/>
                  <a:chExt cx="1593850" cy="995422"/>
                </a:xfrm>
              </p:grpSpPr>
              <p:sp>
                <p:nvSpPr>
                  <p:cNvPr id="130" name="Google Shape;130;p17"/>
                  <p:cNvSpPr/>
                  <p:nvPr/>
                </p:nvSpPr>
                <p:spPr>
                  <a:xfrm>
                    <a:off x="3819525" y="2097852"/>
                    <a:ext cx="1593850" cy="995422"/>
                  </a:xfrm>
                  <a:prstGeom prst="ellipse">
                    <a:avLst/>
                  </a:prstGeom>
                  <a:solidFill>
                    <a:srgbClr val="FFE1E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4000"/>
                      <a:buFont typeface="Times"/>
                      <a:buNone/>
                    </a:pPr>
                    <a:r>
                      <a:t/>
                    </a:r>
                    <a:endParaRPr sz="4000">
                      <a:solidFill>
                        <a:srgbClr val="FFFFB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17"/>
                  <p:cNvSpPr/>
                  <p:nvPr/>
                </p:nvSpPr>
                <p:spPr>
                  <a:xfrm>
                    <a:off x="3895725" y="2097852"/>
                    <a:ext cx="1441450" cy="995422"/>
                  </a:xfrm>
                  <a:prstGeom prst="ellipse">
                    <a:avLst/>
                  </a:prstGeom>
                  <a:gradFill>
                    <a:gsLst>
                      <a:gs pos="0">
                        <a:srgbClr val="759CC3"/>
                      </a:gs>
                      <a:gs pos="100000">
                        <a:srgbClr val="99CCFF"/>
                      </a:gs>
                    </a:gsLst>
                    <a:lin ang="0" scaled="0"/>
                  </a:gradFill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4000"/>
                      <a:buFont typeface="Times"/>
                      <a:buNone/>
                    </a:pPr>
                    <a:r>
                      <a:t/>
                    </a:r>
                    <a:endParaRPr sz="4000">
                      <a:solidFill>
                        <a:srgbClr val="FFFFB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32" name="Google Shape;132;p17"/>
            <p:cNvSpPr/>
            <p:nvPr/>
          </p:nvSpPr>
          <p:spPr>
            <a:xfrm>
              <a:off x="9729821" y="1413103"/>
              <a:ext cx="184731" cy="369332"/>
            </a:xfrm>
            <a:custGeom>
              <a:rect b="b" l="l" r="r" t="t"/>
              <a:pathLst>
                <a:path extrusionOk="0" h="278" w="246">
                  <a:moveTo>
                    <a:pt x="0" y="0"/>
                  </a:moveTo>
                  <a:cubicBezTo>
                    <a:pt x="6" y="6"/>
                    <a:pt x="11" y="13"/>
                    <a:pt x="18" y="18"/>
                  </a:cubicBezTo>
                  <a:cubicBezTo>
                    <a:pt x="29" y="27"/>
                    <a:pt x="54" y="42"/>
                    <a:pt x="54" y="42"/>
                  </a:cubicBezTo>
                  <a:cubicBezTo>
                    <a:pt x="76" y="75"/>
                    <a:pt x="70" y="119"/>
                    <a:pt x="102" y="144"/>
                  </a:cubicBezTo>
                  <a:cubicBezTo>
                    <a:pt x="137" y="171"/>
                    <a:pt x="135" y="167"/>
                    <a:pt x="174" y="180"/>
                  </a:cubicBezTo>
                  <a:cubicBezTo>
                    <a:pt x="186" y="188"/>
                    <a:pt x="210" y="204"/>
                    <a:pt x="210" y="204"/>
                  </a:cubicBezTo>
                  <a:cubicBezTo>
                    <a:pt x="212" y="210"/>
                    <a:pt x="213" y="216"/>
                    <a:pt x="216" y="222"/>
                  </a:cubicBezTo>
                  <a:cubicBezTo>
                    <a:pt x="219" y="228"/>
                    <a:pt x="225" y="233"/>
                    <a:pt x="228" y="240"/>
                  </a:cubicBezTo>
                  <a:cubicBezTo>
                    <a:pt x="245" y="278"/>
                    <a:pt x="227" y="276"/>
                    <a:pt x="246" y="276"/>
                  </a:cubicBezTo>
                </a:path>
              </a:pathLst>
            </a:custGeom>
            <a:noFill/>
            <a:ln cap="flat" cmpd="sng" w="508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0468329" y="1265257"/>
              <a:ext cx="152400" cy="369332"/>
            </a:xfrm>
            <a:custGeom>
              <a:rect b="b" l="l" r="r" t="t"/>
              <a:pathLst>
                <a:path extrusionOk="0" h="278" w="246">
                  <a:moveTo>
                    <a:pt x="0" y="0"/>
                  </a:moveTo>
                  <a:cubicBezTo>
                    <a:pt x="6" y="6"/>
                    <a:pt x="11" y="13"/>
                    <a:pt x="18" y="18"/>
                  </a:cubicBezTo>
                  <a:cubicBezTo>
                    <a:pt x="29" y="27"/>
                    <a:pt x="54" y="42"/>
                    <a:pt x="54" y="42"/>
                  </a:cubicBezTo>
                  <a:cubicBezTo>
                    <a:pt x="76" y="75"/>
                    <a:pt x="70" y="119"/>
                    <a:pt x="102" y="144"/>
                  </a:cubicBezTo>
                  <a:cubicBezTo>
                    <a:pt x="137" y="171"/>
                    <a:pt x="135" y="167"/>
                    <a:pt x="174" y="180"/>
                  </a:cubicBezTo>
                  <a:cubicBezTo>
                    <a:pt x="186" y="188"/>
                    <a:pt x="210" y="204"/>
                    <a:pt x="210" y="204"/>
                  </a:cubicBezTo>
                  <a:cubicBezTo>
                    <a:pt x="212" y="210"/>
                    <a:pt x="213" y="216"/>
                    <a:pt x="216" y="222"/>
                  </a:cubicBezTo>
                  <a:cubicBezTo>
                    <a:pt x="219" y="228"/>
                    <a:pt x="225" y="233"/>
                    <a:pt x="228" y="240"/>
                  </a:cubicBezTo>
                  <a:cubicBezTo>
                    <a:pt x="245" y="278"/>
                    <a:pt x="227" y="276"/>
                    <a:pt x="246" y="276"/>
                  </a:cubicBezTo>
                </a:path>
              </a:pathLst>
            </a:custGeom>
            <a:noFill/>
            <a:ln cap="flat" cmpd="sng" w="508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9990752" y="1265257"/>
              <a:ext cx="119062" cy="369332"/>
            </a:xfrm>
            <a:custGeom>
              <a:rect b="b" l="l" r="r" t="t"/>
              <a:pathLst>
                <a:path extrusionOk="0" h="402" w="35">
                  <a:moveTo>
                    <a:pt x="35" y="0"/>
                  </a:moveTo>
                  <a:cubicBezTo>
                    <a:pt x="9" y="53"/>
                    <a:pt x="0" y="69"/>
                    <a:pt x="23" y="138"/>
                  </a:cubicBezTo>
                  <a:cubicBezTo>
                    <a:pt x="25" y="196"/>
                    <a:pt x="26" y="254"/>
                    <a:pt x="29" y="312"/>
                  </a:cubicBezTo>
                  <a:cubicBezTo>
                    <a:pt x="30" y="342"/>
                    <a:pt x="35" y="402"/>
                    <a:pt x="35" y="402"/>
                  </a:cubicBezTo>
                </a:path>
              </a:pathLst>
            </a:custGeom>
            <a:noFill/>
            <a:ln cap="flat" cmpd="sng" w="508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264236" y="1559892"/>
              <a:ext cx="184731" cy="369332"/>
            </a:xfrm>
            <a:custGeom>
              <a:rect b="b" l="l" r="r" t="t"/>
              <a:pathLst>
                <a:path extrusionOk="0" h="378" w="238">
                  <a:moveTo>
                    <a:pt x="16" y="0"/>
                  </a:moveTo>
                  <a:cubicBezTo>
                    <a:pt x="19" y="57"/>
                    <a:pt x="0" y="108"/>
                    <a:pt x="46" y="138"/>
                  </a:cubicBezTo>
                  <a:cubicBezTo>
                    <a:pt x="64" y="165"/>
                    <a:pt x="74" y="158"/>
                    <a:pt x="82" y="192"/>
                  </a:cubicBezTo>
                  <a:cubicBezTo>
                    <a:pt x="84" y="228"/>
                    <a:pt x="81" y="265"/>
                    <a:pt x="88" y="300"/>
                  </a:cubicBezTo>
                  <a:cubicBezTo>
                    <a:pt x="99" y="355"/>
                    <a:pt x="168" y="350"/>
                    <a:pt x="208" y="354"/>
                  </a:cubicBezTo>
                  <a:cubicBezTo>
                    <a:pt x="231" y="369"/>
                    <a:pt x="221" y="361"/>
                    <a:pt x="238" y="378"/>
                  </a:cubicBezTo>
                </a:path>
              </a:pathLst>
            </a:custGeom>
            <a:noFill/>
            <a:ln cap="flat" cmpd="sng" w="508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543677" y="3542237"/>
            <a:ext cx="1444877" cy="31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925904" y="4315070"/>
            <a:ext cx="74433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prokaryotic cells (bacteria and archaea) the DNA is contained in a chromosome that forms a single loop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31520" y="477520"/>
            <a:ext cx="2673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2452689" y="1758951"/>
            <a:ext cx="7286625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735649" y="984887"/>
            <a:ext cx="10948351" cy="4999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cells, except sex cells, contain a complete collection of all the genetic information (DNA) in an organism, which is called its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</a:t>
            </a:r>
            <a:endParaRPr/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genome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contains ~20,000 – 25,000 genes</a:t>
            </a:r>
            <a:endParaRPr/>
          </a:p>
          <a:p>
            <a:pPr indent="-342900" lvl="1" marL="8001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means that your cheek cell contains all the information needed to make bone, hemoglobin, milk, testosterone, insulin, hair, etc.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a cell only “reads” the instructions from its portion of the genome, so a cheek cell only uses the DNA needed for a cheek cell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2452689" y="1987550"/>
            <a:ext cx="7286625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57201" y="923925"/>
            <a:ext cx="11104880" cy="5710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Remember: Cellular Reproduction</a:t>
            </a:r>
            <a:endParaRPr/>
          </a:p>
          <a:p>
            <a:pPr indent="-342900" lvl="0" marL="803275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Every cell comes from a another cell, which came before it</a:t>
            </a:r>
            <a:endParaRPr/>
          </a:p>
          <a:p>
            <a:pPr indent="-342900" lvl="0" marL="803275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order for life to continue, cells must create new cells by dividing</a:t>
            </a:r>
            <a:endParaRPr/>
          </a:p>
          <a:p>
            <a:pPr indent="-342900" lvl="0" marL="803275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Multicellular organisms must replace cells that die or are worn out</a:t>
            </a:r>
            <a:endParaRPr/>
          </a:p>
          <a:p>
            <a:pPr indent="-342900" lvl="0" marL="803275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a human, it is estimated that about 25 million new cells are created each second 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(that’s more cells than all the people living in Texas)</a:t>
            </a:r>
            <a:endParaRPr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of the non-sex cells reproduce by mitosis (sex cells are different!)</a:t>
            </a:r>
            <a:endParaRPr b="1" i="1" sz="3200">
              <a:solidFill>
                <a:srgbClr val="FFFF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1087120" y="1839575"/>
            <a:ext cx="10048240" cy="436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the cells of sexually reproducing organisms there are two versions of each chromosome;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maternal and a paternal version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chromosome pairs are called </a:t>
            </a: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homologues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Homologues contain copies of the same genes as each other, each with different possible variations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Thus, we inherit genes coding for both mom’s and dad’s eye color, hair color, dimpled chin, etc. and give them a fresh mix</a:t>
            </a:r>
            <a:endParaRPr sz="18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80720" y="680720"/>
            <a:ext cx="55603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are Chromosomes?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404499" y="1493599"/>
            <a:ext cx="6463662" cy="3606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Every time a cell divides it must copy its DNA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During DNA replication each of the two strands of DNA must be exactly duplicated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Each of the original two strands unwinds and acts as a template for two new strands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Once a chromosome is replicated, the two identical pieces are called </a:t>
            </a: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sister chromatids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89558" y="294640"/>
            <a:ext cx="112643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Exact copying and editing of mistakes in DNA is called Replication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160" y="1341226"/>
            <a:ext cx="4274564" cy="400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7325361" y="5561864"/>
            <a:ext cx="452856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humans, this happens 23 times in chromosomes we got from mom and 23 times in chromosomes we got from dad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